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8" r:id="rId10"/>
    <p:sldId id="264" r:id="rId11"/>
    <p:sldId id="265" r:id="rId12"/>
    <p:sldId id="270" r:id="rId13"/>
    <p:sldId id="266" r:id="rId14"/>
    <p:sldId id="267" r:id="rId15"/>
    <p:sldId id="271" r:id="rId16"/>
    <p:sldId id="272" r:id="rId17"/>
    <p:sldId id="273" r:id="rId18"/>
    <p:sldId id="274" r:id="rId19"/>
    <p:sldId id="275" r:id="rId20"/>
    <p:sldId id="276" r:id="rId21"/>
    <p:sldId id="277" r:id="rId22"/>
    <p:sldId id="278" r:id="rId23"/>
    <p:sldId id="279" r:id="rId24"/>
    <p:sldId id="280" r:id="rId25"/>
    <p:sldId id="282" r:id="rId26"/>
    <p:sldId id="285" r:id="rId27"/>
    <p:sldId id="283" r:id="rId28"/>
    <p:sldId id="284" r:id="rId29"/>
    <p:sldId id="286" r:id="rId30"/>
    <p:sldId id="287" r:id="rId31"/>
    <p:sldId id="288" r:id="rId32"/>
    <p:sldId id="289" r:id="rId33"/>
    <p:sldId id="290" r:id="rId34"/>
    <p:sldId id="291" r:id="rId35"/>
    <p:sldId id="292" r:id="rId36"/>
    <p:sldId id="293" r:id="rId37"/>
    <p:sldId id="28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5EA1BB2-5CBF-4E14-8D5C-8748174D0B89}" type="datetimeFigureOut">
              <a:rPr lang="en-US" smtClean="0"/>
              <a:t>11/1/2020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AC195C0-2002-4B10-ACE2-B607CE009B8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EA1BB2-5CBF-4E14-8D5C-8748174D0B89}"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C195C0-2002-4B10-ACE2-B607CE009B8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EA1BB2-5CBF-4E14-8D5C-8748174D0B89}"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C195C0-2002-4B10-ACE2-B607CE009B8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5EA1BB2-5CBF-4E14-8D5C-8748174D0B89}" type="datetimeFigureOut">
              <a:rPr lang="en-US" smtClean="0"/>
              <a:t>11/1/2020</a:t>
            </a:fld>
            <a:endParaRPr lang="en-US"/>
          </a:p>
        </p:txBody>
      </p:sp>
      <p:sp>
        <p:nvSpPr>
          <p:cNvPr id="9" name="Slide Number Placeholder 8"/>
          <p:cNvSpPr>
            <a:spLocks noGrp="1"/>
          </p:cNvSpPr>
          <p:nvPr>
            <p:ph type="sldNum" sz="quarter" idx="15"/>
          </p:nvPr>
        </p:nvSpPr>
        <p:spPr/>
        <p:txBody>
          <a:bodyPr rtlCol="0"/>
          <a:lstStyle/>
          <a:p>
            <a:fld id="{1AC195C0-2002-4B10-ACE2-B607CE009B8B}"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5EA1BB2-5CBF-4E14-8D5C-8748174D0B89}" type="datetimeFigureOut">
              <a:rPr lang="en-US" smtClean="0"/>
              <a:t>11/1/2020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AC195C0-2002-4B10-ACE2-B607CE009B8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5EA1BB2-5CBF-4E14-8D5C-8748174D0B89}" type="datetimeFigureOut">
              <a:rPr lang="en-US" smtClean="0"/>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C195C0-2002-4B10-ACE2-B607CE009B8B}"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5EA1BB2-5CBF-4E14-8D5C-8748174D0B89}" type="datetimeFigureOut">
              <a:rPr lang="en-US" smtClean="0"/>
              <a:t>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C195C0-2002-4B10-ACE2-B607CE009B8B}"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5EA1BB2-5CBF-4E14-8D5C-8748174D0B89}" type="datetimeFigureOut">
              <a:rPr lang="en-US" smtClean="0"/>
              <a:t>11/1/2020</a:t>
            </a:fld>
            <a:endParaRPr lang="en-US"/>
          </a:p>
        </p:txBody>
      </p:sp>
      <p:sp>
        <p:nvSpPr>
          <p:cNvPr id="7" name="Slide Number Placeholder 6"/>
          <p:cNvSpPr>
            <a:spLocks noGrp="1"/>
          </p:cNvSpPr>
          <p:nvPr>
            <p:ph type="sldNum" sz="quarter" idx="11"/>
          </p:nvPr>
        </p:nvSpPr>
        <p:spPr/>
        <p:txBody>
          <a:bodyPr rtlCol="0"/>
          <a:lstStyle/>
          <a:p>
            <a:fld id="{1AC195C0-2002-4B10-ACE2-B607CE009B8B}"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EA1BB2-5CBF-4E14-8D5C-8748174D0B89}" type="datetimeFigureOut">
              <a:rPr lang="en-US" smtClean="0"/>
              <a:t>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C195C0-2002-4B10-ACE2-B607CE009B8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5EA1BB2-5CBF-4E14-8D5C-8748174D0B89}" type="datetimeFigureOut">
              <a:rPr lang="en-US" smtClean="0"/>
              <a:t>11/1/2020</a:t>
            </a:fld>
            <a:endParaRPr lang="en-US"/>
          </a:p>
        </p:txBody>
      </p:sp>
      <p:sp>
        <p:nvSpPr>
          <p:cNvPr id="22" name="Slide Number Placeholder 21"/>
          <p:cNvSpPr>
            <a:spLocks noGrp="1"/>
          </p:cNvSpPr>
          <p:nvPr>
            <p:ph type="sldNum" sz="quarter" idx="15"/>
          </p:nvPr>
        </p:nvSpPr>
        <p:spPr/>
        <p:txBody>
          <a:bodyPr rtlCol="0"/>
          <a:lstStyle/>
          <a:p>
            <a:fld id="{1AC195C0-2002-4B10-ACE2-B607CE009B8B}"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5EA1BB2-5CBF-4E14-8D5C-8748174D0B89}" type="datetimeFigureOut">
              <a:rPr lang="en-US" smtClean="0"/>
              <a:t>11/1/2020</a:t>
            </a:fld>
            <a:endParaRPr lang="en-US"/>
          </a:p>
        </p:txBody>
      </p:sp>
      <p:sp>
        <p:nvSpPr>
          <p:cNvPr id="18" name="Slide Number Placeholder 17"/>
          <p:cNvSpPr>
            <a:spLocks noGrp="1"/>
          </p:cNvSpPr>
          <p:nvPr>
            <p:ph type="sldNum" sz="quarter" idx="11"/>
          </p:nvPr>
        </p:nvSpPr>
        <p:spPr/>
        <p:txBody>
          <a:bodyPr rtlCol="0"/>
          <a:lstStyle/>
          <a:p>
            <a:fld id="{1AC195C0-2002-4B10-ACE2-B607CE009B8B}"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5EA1BB2-5CBF-4E14-8D5C-8748174D0B89}" type="datetimeFigureOut">
              <a:rPr lang="en-US" smtClean="0"/>
              <a:t>11/1/2020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AC195C0-2002-4B10-ACE2-B607CE009B8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package" Target="../embeddings/Microsoft_Excel_Worksheet1.xlsx"/></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package" Target="../embeddings/Microsoft_Excel_Worksheet2.xlsx"/></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8085 instructions</a:t>
            </a:r>
            <a:endParaRPr lang="en-US" dirty="0"/>
          </a:p>
        </p:txBody>
      </p:sp>
      <p:sp>
        <p:nvSpPr>
          <p:cNvPr id="3" name="Subtitle 2"/>
          <p:cNvSpPr>
            <a:spLocks noGrp="1"/>
          </p:cNvSpPr>
          <p:nvPr>
            <p:ph type="subTitle" idx="1"/>
          </p:nvPr>
        </p:nvSpPr>
        <p:spPr/>
        <p:txBody>
          <a:bodyPr/>
          <a:lstStyle/>
          <a:p>
            <a:r>
              <a:rPr lang="en-US" dirty="0" err="1" smtClean="0"/>
              <a:t>Dr</a:t>
            </a:r>
            <a:r>
              <a:rPr lang="en-US" dirty="0" smtClean="0"/>
              <a:t> R THILAK KUMAR</a:t>
            </a:r>
          </a:p>
          <a:p>
            <a:endParaRPr lang="en-US" dirty="0"/>
          </a:p>
        </p:txBody>
      </p:sp>
    </p:spTree>
    <p:extLst>
      <p:ext uri="{BB962C8B-B14F-4D97-AF65-F5344CB8AC3E}">
        <p14:creationId xmlns:p14="http://schemas.microsoft.com/office/powerpoint/2010/main" val="559259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 Rd, </a:t>
            </a:r>
            <a:r>
              <a:rPr lang="en-US" dirty="0" err="1"/>
              <a:t>R</a:t>
            </a:r>
            <a:r>
              <a:rPr lang="en-US" dirty="0" err="1" smtClean="0"/>
              <a:t>s</a:t>
            </a:r>
            <a:endParaRPr lang="en-US" dirty="0"/>
          </a:p>
        </p:txBody>
      </p:sp>
      <p:sp>
        <p:nvSpPr>
          <p:cNvPr id="3" name="Content Placeholder 2"/>
          <p:cNvSpPr>
            <a:spLocks noGrp="1"/>
          </p:cNvSpPr>
          <p:nvPr>
            <p:ph sz="quarter" idx="1"/>
          </p:nvPr>
        </p:nvSpPr>
        <p:spPr/>
        <p:txBody>
          <a:bodyPr/>
          <a:lstStyle/>
          <a:p>
            <a:pPr algn="just"/>
            <a:r>
              <a:rPr lang="en-US" dirty="0"/>
              <a:t>	The content of source register (</a:t>
            </a:r>
            <a:r>
              <a:rPr lang="en-US" dirty="0" err="1"/>
              <a:t>Rs</a:t>
            </a:r>
            <a:r>
              <a:rPr lang="en-US" dirty="0"/>
              <a:t>) is copied to destination register (Rd). The registers Rd and </a:t>
            </a:r>
            <a:r>
              <a:rPr lang="en-US" dirty="0" err="1"/>
              <a:t>Rs</a:t>
            </a:r>
            <a:r>
              <a:rPr lang="en-US" dirty="0"/>
              <a:t> can be any one of the general purpose registers A,B,C,D,E,H and L. No flags are affected. The previous contents of the destination are replaced by the contents of the source.</a:t>
            </a:r>
          </a:p>
          <a:p>
            <a:pPr algn="just"/>
            <a:endParaRPr lang="en-US" dirty="0"/>
          </a:p>
          <a:p>
            <a:endParaRPr lang="en-US" dirty="0"/>
          </a:p>
          <a:p>
            <a:pPr marL="0" indent="0">
              <a:buNone/>
            </a:pPr>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9237" y="4267200"/>
            <a:ext cx="6105525"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95257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t> </a:t>
            </a:r>
            <a:r>
              <a:rPr lang="en-US" b="1" dirty="0"/>
              <a:t>MOV  Rd, M			(Rd)     	(M)</a:t>
            </a:r>
            <a:endParaRPr lang="en-US" dirty="0"/>
          </a:p>
          <a:p>
            <a:pPr marL="0" indent="0">
              <a:buNone/>
            </a:pPr>
            <a:endParaRPr lang="en-US" dirty="0"/>
          </a:p>
          <a:p>
            <a:r>
              <a:rPr lang="en-US" dirty="0"/>
              <a:t>	The contents of memory (M) addressed by HL pair is moved to destination register (Rd). The register Rd can be any one of the general purpose registers A,B,C,D,E,H and L. No flags are affected</a:t>
            </a:r>
            <a:r>
              <a:rPr lang="en-US" dirty="0" smtClean="0"/>
              <a:t>.</a:t>
            </a:r>
          </a:p>
          <a:p>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495800"/>
            <a:ext cx="7324725"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flipH="1">
            <a:off x="5867400" y="18288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9942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t> </a:t>
            </a:r>
            <a:r>
              <a:rPr lang="en-US" b="1" dirty="0"/>
              <a:t>MOV  M</a:t>
            </a:r>
            <a:r>
              <a:rPr lang="en-US" b="1" dirty="0" smtClean="0"/>
              <a:t>, </a:t>
            </a:r>
            <a:r>
              <a:rPr lang="en-US" b="1" dirty="0" err="1" smtClean="0"/>
              <a:t>Rs</a:t>
            </a:r>
            <a:r>
              <a:rPr lang="en-US" b="1" dirty="0"/>
              <a:t>			</a:t>
            </a:r>
            <a:r>
              <a:rPr lang="en-US" b="1" dirty="0" smtClean="0"/>
              <a:t>(</a:t>
            </a:r>
            <a:r>
              <a:rPr lang="en-US" b="1" dirty="0"/>
              <a:t>M</a:t>
            </a:r>
            <a:r>
              <a:rPr lang="en-US" b="1" dirty="0" smtClean="0"/>
              <a:t>)     </a:t>
            </a:r>
            <a:r>
              <a:rPr lang="en-US" b="1" dirty="0"/>
              <a:t>	</a:t>
            </a:r>
            <a:r>
              <a:rPr lang="en-US" b="1" dirty="0" smtClean="0"/>
              <a:t>(</a:t>
            </a:r>
            <a:r>
              <a:rPr lang="en-US" b="1" dirty="0" err="1" smtClean="0"/>
              <a:t>Rs</a:t>
            </a:r>
            <a:r>
              <a:rPr lang="en-US" b="1" dirty="0" smtClean="0"/>
              <a:t>)</a:t>
            </a:r>
            <a:endParaRPr lang="en-US" dirty="0"/>
          </a:p>
          <a:p>
            <a:pPr marL="0" indent="0">
              <a:buNone/>
            </a:pPr>
            <a:endParaRPr lang="en-US" dirty="0"/>
          </a:p>
          <a:p>
            <a:r>
              <a:rPr lang="en-US" dirty="0"/>
              <a:t>	The contents of </a:t>
            </a:r>
            <a:r>
              <a:rPr lang="en-US" dirty="0" smtClean="0"/>
              <a:t>source register is moved to the memory location addressed by </a:t>
            </a:r>
            <a:r>
              <a:rPr lang="en-US" dirty="0"/>
              <a:t>HL </a:t>
            </a:r>
            <a:r>
              <a:rPr lang="en-US" dirty="0" smtClean="0"/>
              <a:t>pair. </a:t>
            </a:r>
            <a:r>
              <a:rPr lang="en-US" dirty="0"/>
              <a:t>The register </a:t>
            </a:r>
            <a:r>
              <a:rPr lang="en-US" dirty="0" err="1" smtClean="0"/>
              <a:t>Rs</a:t>
            </a:r>
            <a:endParaRPr lang="en-US" dirty="0" smtClean="0"/>
          </a:p>
          <a:p>
            <a:r>
              <a:rPr lang="en-US" dirty="0" smtClean="0"/>
              <a:t> </a:t>
            </a:r>
            <a:r>
              <a:rPr lang="en-US" dirty="0"/>
              <a:t>can be any one of the general purpose registers A,B,C,D,E,H and L. No flags are affected</a:t>
            </a:r>
            <a:r>
              <a:rPr lang="en-US" dirty="0" smtClean="0"/>
              <a:t>.</a:t>
            </a:r>
          </a:p>
          <a:p>
            <a:endParaRPr lang="en-US" dirty="0"/>
          </a:p>
        </p:txBody>
      </p:sp>
      <p:cxnSp>
        <p:nvCxnSpPr>
          <p:cNvPr id="7" name="Straight Arrow Connector 6"/>
          <p:cNvCxnSpPr/>
          <p:nvPr/>
        </p:nvCxnSpPr>
        <p:spPr>
          <a:xfrm flipH="1">
            <a:off x="5715000" y="1828800"/>
            <a:ext cx="1143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8" name="Object 7"/>
          <p:cNvGraphicFramePr>
            <a:graphicFrameLocks noChangeAspect="1"/>
          </p:cNvGraphicFramePr>
          <p:nvPr>
            <p:extLst>
              <p:ext uri="{D42A27DB-BD31-4B8C-83A1-F6EECF244321}">
                <p14:modId xmlns:p14="http://schemas.microsoft.com/office/powerpoint/2010/main" val="1128234062"/>
              </p:ext>
            </p:extLst>
          </p:nvPr>
        </p:nvGraphicFramePr>
        <p:xfrm>
          <a:off x="304800" y="4648200"/>
          <a:ext cx="7324725" cy="1819275"/>
        </p:xfrm>
        <a:graphic>
          <a:graphicData uri="http://schemas.openxmlformats.org/presentationml/2006/ole">
            <mc:AlternateContent xmlns:mc="http://schemas.openxmlformats.org/markup-compatibility/2006">
              <mc:Choice xmlns:v="urn:schemas-microsoft-com:vml" Requires="v">
                <p:oleObj spid="_x0000_s8236" name="Worksheet" r:id="rId4" imgW="7324655" imgH="1819260" progId="Excel.Sheet.12">
                  <p:embed/>
                </p:oleObj>
              </mc:Choice>
              <mc:Fallback>
                <p:oleObj name="Worksheet" r:id="rId4" imgW="7324655" imgH="1819260" progId="Excel.Sheet.12">
                  <p:embed/>
                  <p:pic>
                    <p:nvPicPr>
                      <p:cNvPr id="0" name=""/>
                      <p:cNvPicPr/>
                      <p:nvPr/>
                    </p:nvPicPr>
                    <p:blipFill>
                      <a:blip r:embed="rId5"/>
                      <a:stretch>
                        <a:fillRect/>
                      </a:stretch>
                    </p:blipFill>
                    <p:spPr>
                      <a:xfrm>
                        <a:off x="304800" y="4648200"/>
                        <a:ext cx="7324725" cy="1819275"/>
                      </a:xfrm>
                      <a:prstGeom prst="rect">
                        <a:avLst/>
                      </a:prstGeom>
                    </p:spPr>
                  </p:pic>
                </p:oleObj>
              </mc:Fallback>
            </mc:AlternateContent>
          </a:graphicData>
        </a:graphic>
      </p:graphicFrame>
    </p:spTree>
    <p:extLst>
      <p:ext uri="{BB962C8B-B14F-4D97-AF65-F5344CB8AC3E}">
        <p14:creationId xmlns:p14="http://schemas.microsoft.com/office/powerpoint/2010/main" val="484781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dirty="0"/>
              <a:t>MVI Rd, d8			(Rd)		d8</a:t>
            </a:r>
            <a:endParaRPr lang="en-US" dirty="0"/>
          </a:p>
          <a:p>
            <a:endParaRPr lang="en-US" dirty="0"/>
          </a:p>
          <a:p>
            <a:pPr algn="just"/>
            <a:r>
              <a:rPr lang="en-US" dirty="0"/>
              <a:t>	The 8-bit data (d8) given in the instruction is moved to destination register (Rd). The register Rd can be any one of the general purpose registers A,B,C,D,E,H and L. No flags are affected.</a:t>
            </a:r>
          </a:p>
          <a:p>
            <a:pPr algn="just"/>
            <a:endParaRPr lang="en-US" dirty="0"/>
          </a:p>
          <a:p>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419600"/>
            <a:ext cx="7343775"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6386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t>LDA </a:t>
            </a:r>
            <a:r>
              <a:rPr lang="en-US" b="1" dirty="0" err="1"/>
              <a:t>addr</a:t>
            </a:r>
            <a:r>
              <a:rPr lang="en-US" b="1" dirty="0"/>
              <a:t> 16		(A)			(M)</a:t>
            </a:r>
            <a:endParaRPr lang="en-US" dirty="0"/>
          </a:p>
          <a:p>
            <a:endParaRPr lang="en-US" dirty="0"/>
          </a:p>
          <a:p>
            <a:pPr algn="just"/>
            <a:r>
              <a:rPr lang="en-US" dirty="0" smtClean="0"/>
              <a:t>The </a:t>
            </a:r>
            <a:r>
              <a:rPr lang="en-US" dirty="0"/>
              <a:t>content of the memory location whose address is given in the instruction is moved to accumulator. No flags are affected.	</a:t>
            </a:r>
          </a:p>
          <a:p>
            <a:pPr algn="just"/>
            <a:endParaRPr lang="en-US" dirty="0"/>
          </a:p>
          <a:p>
            <a:pPr marL="0" indent="0">
              <a:buNone/>
            </a:pPr>
            <a:endParaRPr lang="en-US"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3886200"/>
            <a:ext cx="4962525"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95742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ARITHMETIC INSTRUCTIONS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The 8085 microprocessor performs various arithmetic operations such as addition, subtraction, increment and decrement. These arithmetic operations have the following mnemonics.</a:t>
            </a:r>
          </a:p>
          <a:p>
            <a:r>
              <a:rPr lang="en-US" dirty="0"/>
              <a:t>      </a:t>
            </a:r>
            <a:r>
              <a:rPr lang="en-US" dirty="0" smtClean="0"/>
              <a:t>  </a:t>
            </a:r>
            <a:r>
              <a:rPr lang="en-US" dirty="0"/>
              <a:t>ADD	: add	</a:t>
            </a:r>
            <a:r>
              <a:rPr lang="en-US" dirty="0" smtClean="0"/>
              <a:t>add </a:t>
            </a:r>
            <a:r>
              <a:rPr lang="en-US" dirty="0"/>
              <a:t>the contents of a register</a:t>
            </a:r>
          </a:p>
          <a:p>
            <a:r>
              <a:rPr lang="en-US" dirty="0"/>
              <a:t>	ADI	: add </a:t>
            </a:r>
            <a:r>
              <a:rPr lang="en-US" dirty="0" smtClean="0"/>
              <a:t>immediate </a:t>
            </a:r>
            <a:r>
              <a:rPr lang="en-US" dirty="0"/>
              <a:t>	add 8-bit data</a:t>
            </a:r>
          </a:p>
          <a:p>
            <a:r>
              <a:rPr lang="en-US" dirty="0"/>
              <a:t>	SUB	: subtract	</a:t>
            </a:r>
            <a:r>
              <a:rPr lang="en-US" dirty="0" smtClean="0"/>
              <a:t>subtract </a:t>
            </a:r>
            <a:r>
              <a:rPr lang="en-US" dirty="0"/>
              <a:t>the contents of a </a:t>
            </a:r>
            <a:r>
              <a:rPr lang="en-US" dirty="0" smtClean="0"/>
              <a:t>				register</a:t>
            </a:r>
            <a:endParaRPr lang="en-US" dirty="0"/>
          </a:p>
          <a:p>
            <a:r>
              <a:rPr lang="en-US" dirty="0"/>
              <a:t>	SUI	: subtract immediate	subtract 8-bit data</a:t>
            </a:r>
          </a:p>
          <a:p>
            <a:r>
              <a:rPr lang="en-US" dirty="0"/>
              <a:t>	</a:t>
            </a:r>
            <a:r>
              <a:rPr lang="en-US" dirty="0" smtClean="0"/>
              <a:t>INR</a:t>
            </a:r>
            <a:r>
              <a:rPr lang="en-US" dirty="0"/>
              <a:t>	: increment	</a:t>
            </a:r>
            <a:r>
              <a:rPr lang="en-US" dirty="0" smtClean="0"/>
              <a:t>increases </a:t>
            </a:r>
            <a:r>
              <a:rPr lang="en-US" dirty="0"/>
              <a:t>the </a:t>
            </a:r>
            <a:r>
              <a:rPr lang="en-US" dirty="0" smtClean="0"/>
              <a:t>						contents </a:t>
            </a:r>
            <a:r>
              <a:rPr lang="en-US" dirty="0"/>
              <a:t>of register by 1</a:t>
            </a:r>
          </a:p>
          <a:p>
            <a:r>
              <a:rPr lang="en-US" dirty="0"/>
              <a:t>	DCR	: decrement	</a:t>
            </a:r>
            <a:r>
              <a:rPr lang="en-US" dirty="0" smtClean="0"/>
              <a:t>decreases </a:t>
            </a:r>
            <a:r>
              <a:rPr lang="en-US" dirty="0"/>
              <a:t>the contents of </a:t>
            </a:r>
            <a:r>
              <a:rPr lang="en-US" dirty="0" smtClean="0"/>
              <a:t>				register </a:t>
            </a:r>
            <a:r>
              <a:rPr lang="en-US" dirty="0"/>
              <a:t>by 1</a:t>
            </a:r>
          </a:p>
          <a:p>
            <a:r>
              <a:rPr lang="en-US" dirty="0"/>
              <a:t> </a:t>
            </a:r>
          </a:p>
          <a:p>
            <a:endParaRPr lang="en-US" dirty="0"/>
          </a:p>
        </p:txBody>
      </p:sp>
    </p:spTree>
    <p:extLst>
      <p:ext uri="{BB962C8B-B14F-4D97-AF65-F5344CB8AC3E}">
        <p14:creationId xmlns:p14="http://schemas.microsoft.com/office/powerpoint/2010/main" val="3119347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aDDITION</a:t>
            </a:r>
            <a:endParaRPr lang="en-US" dirty="0"/>
          </a:p>
        </p:txBody>
      </p:sp>
      <p:sp>
        <p:nvSpPr>
          <p:cNvPr id="3" name="Content Placeholder 2"/>
          <p:cNvSpPr>
            <a:spLocks noGrp="1"/>
          </p:cNvSpPr>
          <p:nvPr>
            <p:ph sz="quarter" idx="1"/>
          </p:nvPr>
        </p:nvSpPr>
        <p:spPr/>
        <p:txBody>
          <a:bodyPr/>
          <a:lstStyle/>
          <a:p>
            <a:r>
              <a:rPr lang="en-US" dirty="0" smtClean="0"/>
              <a:t>Any 8-bit number or the contents of register or the contents of memory location can be added to the contents of accumulator.</a:t>
            </a:r>
          </a:p>
          <a:p>
            <a:r>
              <a:rPr lang="en-US" dirty="0" smtClean="0"/>
              <a:t>The result (sum) is stored in the accumulator</a:t>
            </a:r>
          </a:p>
          <a:p>
            <a:r>
              <a:rPr lang="en-US" dirty="0" smtClean="0"/>
              <a:t>No two other 8-bit registers can be added directly</a:t>
            </a:r>
          </a:p>
          <a:p>
            <a:r>
              <a:rPr lang="en-US" dirty="0" smtClean="0"/>
              <a:t>Example : The contents of register B cannot be added directly to the contents of register C</a:t>
            </a:r>
            <a:endParaRPr lang="en-US" dirty="0"/>
          </a:p>
        </p:txBody>
      </p:sp>
    </p:spTree>
    <p:extLst>
      <p:ext uri="{BB962C8B-B14F-4D97-AF65-F5344CB8AC3E}">
        <p14:creationId xmlns:p14="http://schemas.microsoft.com/office/powerpoint/2010/main" val="4259954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Opcode</a:t>
            </a:r>
            <a:r>
              <a:rPr lang="en-US" dirty="0" smtClean="0">
                <a:solidFill>
                  <a:srgbClr val="FF0000"/>
                </a:solidFill>
              </a:rPr>
              <a:t>   </a:t>
            </a:r>
            <a:r>
              <a:rPr lang="en-US" dirty="0" smtClean="0"/>
              <a:t> </a:t>
            </a:r>
            <a:r>
              <a:rPr lang="en-US" dirty="0" smtClean="0">
                <a:solidFill>
                  <a:srgbClr val="00B050"/>
                </a:solidFill>
              </a:rPr>
              <a:t>operand</a:t>
            </a:r>
            <a:r>
              <a:rPr lang="en-US" dirty="0" smtClean="0"/>
              <a:t>	 </a:t>
            </a:r>
            <a:r>
              <a:rPr lang="en-US" dirty="0" smtClean="0">
                <a:solidFill>
                  <a:srgbClr val="002060"/>
                </a:solidFill>
              </a:rPr>
              <a:t>description</a:t>
            </a:r>
            <a:endParaRPr lang="en-US" dirty="0">
              <a:solidFill>
                <a:srgbClr val="002060"/>
              </a:solidFill>
            </a:endParaRPr>
          </a:p>
        </p:txBody>
      </p:sp>
      <p:sp>
        <p:nvSpPr>
          <p:cNvPr id="3" name="Content Placeholder 2"/>
          <p:cNvSpPr>
            <a:spLocks noGrp="1"/>
          </p:cNvSpPr>
          <p:nvPr>
            <p:ph sz="quarter" idx="1"/>
          </p:nvPr>
        </p:nvSpPr>
        <p:spPr/>
        <p:txBody>
          <a:bodyPr/>
          <a:lstStyle/>
          <a:p>
            <a:r>
              <a:rPr lang="en-US" dirty="0" smtClean="0"/>
              <a:t>ADD	R	         Add register or memory to		M	         accumulator</a:t>
            </a:r>
            <a:endParaRPr lang="en-US" dirty="0"/>
          </a:p>
          <a:p>
            <a:endParaRPr lang="en-US" dirty="0" smtClean="0"/>
          </a:p>
          <a:p>
            <a:r>
              <a:rPr lang="en-US" dirty="0" smtClean="0"/>
              <a:t>The contents of register or memory are added to the contents of accumulator</a:t>
            </a:r>
          </a:p>
          <a:p>
            <a:r>
              <a:rPr lang="en-US" dirty="0" smtClean="0"/>
              <a:t>The result is stored in accumulator</a:t>
            </a:r>
          </a:p>
          <a:p>
            <a:r>
              <a:rPr lang="en-US" dirty="0" smtClean="0"/>
              <a:t>If the operand is memory location, its address is specified by HL Pair</a:t>
            </a:r>
          </a:p>
          <a:p>
            <a:r>
              <a:rPr lang="en-US" dirty="0" smtClean="0"/>
              <a:t>Example: ADD C  or ADD M</a:t>
            </a:r>
          </a:p>
        </p:txBody>
      </p:sp>
    </p:spTree>
    <p:extLst>
      <p:ext uri="{BB962C8B-B14F-4D97-AF65-F5344CB8AC3E}">
        <p14:creationId xmlns:p14="http://schemas.microsoft.com/office/powerpoint/2010/main" val="2760302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131116611"/>
              </p:ext>
            </p:extLst>
          </p:nvPr>
        </p:nvGraphicFramePr>
        <p:xfrm>
          <a:off x="1371600" y="1828800"/>
          <a:ext cx="6105525" cy="1619250"/>
        </p:xfrm>
        <a:graphic>
          <a:graphicData uri="http://schemas.openxmlformats.org/presentationml/2006/ole">
            <mc:AlternateContent xmlns:mc="http://schemas.openxmlformats.org/markup-compatibility/2006">
              <mc:Choice xmlns:v="urn:schemas-microsoft-com:vml" Requires="v">
                <p:oleObj spid="_x0000_s9256" name="Worksheet" r:id="rId4" imgW="6105545" imgH="1619190" progId="Excel.Sheet.12">
                  <p:embed/>
                </p:oleObj>
              </mc:Choice>
              <mc:Fallback>
                <p:oleObj name="Worksheet" r:id="rId4" imgW="6105545" imgH="1619190" progId="Excel.Sheet.12">
                  <p:embed/>
                  <p:pic>
                    <p:nvPicPr>
                      <p:cNvPr id="0" name=""/>
                      <p:cNvPicPr/>
                      <p:nvPr/>
                    </p:nvPicPr>
                    <p:blipFill>
                      <a:blip r:embed="rId5"/>
                      <a:stretch>
                        <a:fillRect/>
                      </a:stretch>
                    </p:blipFill>
                    <p:spPr>
                      <a:xfrm>
                        <a:off x="1371600" y="1828800"/>
                        <a:ext cx="6105525" cy="1619250"/>
                      </a:xfrm>
                      <a:prstGeom prst="rect">
                        <a:avLst/>
                      </a:prstGeom>
                    </p:spPr>
                  </p:pic>
                </p:oleObj>
              </mc:Fallback>
            </mc:AlternateContent>
          </a:graphicData>
        </a:graphic>
      </p:graphicFrame>
      <p:pic>
        <p:nvPicPr>
          <p:cNvPr id="921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7800" y="4038600"/>
            <a:ext cx="6715125"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06424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4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371601"/>
            <a:ext cx="7162800" cy="4365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8037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8085 Instructions</a:t>
            </a:r>
            <a:endParaRPr lang="en-US" dirty="0">
              <a:solidFill>
                <a:srgbClr val="00B0F0"/>
              </a:solidFill>
            </a:endParaRPr>
          </a:p>
        </p:txBody>
      </p:sp>
      <p:sp>
        <p:nvSpPr>
          <p:cNvPr id="3" name="Content Placeholder 2"/>
          <p:cNvSpPr>
            <a:spLocks noGrp="1"/>
          </p:cNvSpPr>
          <p:nvPr>
            <p:ph sz="quarter" idx="1"/>
          </p:nvPr>
        </p:nvSpPr>
        <p:spPr/>
        <p:txBody>
          <a:bodyPr>
            <a:normAutofit fontScale="92500" lnSpcReduction="20000"/>
          </a:bodyPr>
          <a:lstStyle/>
          <a:p>
            <a:pPr algn="just"/>
            <a:r>
              <a:rPr lang="en-US" dirty="0"/>
              <a:t>An instruction is a binary pattern designed inside a microprocessor to perform a specific function. The entire group of instructions called the instruction set, determines what functions the microprocessor can perform.</a:t>
            </a:r>
          </a:p>
          <a:p>
            <a:pPr algn="just"/>
            <a:endParaRPr lang="en-US" dirty="0"/>
          </a:p>
          <a:p>
            <a:r>
              <a:rPr lang="en-US" dirty="0" smtClean="0"/>
              <a:t>The </a:t>
            </a:r>
            <a:r>
              <a:rPr lang="en-US" dirty="0"/>
              <a:t>8085 instructions can be classified into the following five functional categories;</a:t>
            </a:r>
          </a:p>
          <a:p>
            <a:endParaRPr lang="en-US" dirty="0"/>
          </a:p>
          <a:p>
            <a:pPr lvl="0"/>
            <a:r>
              <a:rPr lang="en-US" dirty="0"/>
              <a:t>Data transfer (copy) operations</a:t>
            </a:r>
          </a:p>
          <a:p>
            <a:pPr lvl="0"/>
            <a:r>
              <a:rPr lang="en-US" dirty="0"/>
              <a:t>Arithmetic operations</a:t>
            </a:r>
          </a:p>
          <a:p>
            <a:pPr lvl="0"/>
            <a:r>
              <a:rPr lang="en-US" dirty="0"/>
              <a:t>Logical operations</a:t>
            </a:r>
          </a:p>
          <a:p>
            <a:pPr lvl="0"/>
            <a:r>
              <a:rPr lang="en-US" dirty="0"/>
              <a:t>Branching operations and</a:t>
            </a:r>
          </a:p>
          <a:p>
            <a:pPr lvl="0"/>
            <a:r>
              <a:rPr lang="en-US" dirty="0"/>
              <a:t>Machine control operations</a:t>
            </a:r>
          </a:p>
          <a:p>
            <a:endParaRPr lang="en-US" dirty="0"/>
          </a:p>
        </p:txBody>
      </p:sp>
    </p:spTree>
    <p:extLst>
      <p:ext uri="{BB962C8B-B14F-4D97-AF65-F5344CB8AC3E}">
        <p14:creationId xmlns:p14="http://schemas.microsoft.com/office/powerpoint/2010/main" val="34802583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sz="quarter" idx="1"/>
          </p:nvPr>
        </p:nvSpPr>
        <p:spPr/>
        <p:txBody>
          <a:bodyPr/>
          <a:lstStyle/>
          <a:p>
            <a:r>
              <a:rPr lang="en-US" dirty="0" smtClean="0"/>
              <a:t>ADD M			(A)    (A)+(M) Or</a:t>
            </a:r>
          </a:p>
          <a:p>
            <a:endParaRPr lang="en-US" dirty="0"/>
          </a:p>
          <a:p>
            <a:r>
              <a:rPr lang="en-US" dirty="0" smtClean="0"/>
              <a:t>                                         (A)   (A) + ((HL))</a:t>
            </a:r>
          </a:p>
          <a:p>
            <a:endParaRPr lang="en-US" dirty="0"/>
          </a:p>
          <a:p>
            <a:endParaRPr lang="en-US" dirty="0" smtClean="0"/>
          </a:p>
        </p:txBody>
      </p:sp>
      <p:cxnSp>
        <p:nvCxnSpPr>
          <p:cNvPr id="5" name="Straight Arrow Connector 4"/>
          <p:cNvCxnSpPr/>
          <p:nvPr/>
        </p:nvCxnSpPr>
        <p:spPr>
          <a:xfrm>
            <a:off x="2362200" y="1905000"/>
            <a:ext cx="1143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4724400" y="1905000"/>
            <a:ext cx="152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4745052" y="2734654"/>
            <a:ext cx="152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505200"/>
            <a:ext cx="8158790" cy="255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887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ARITHMETIC INSTRUCTIONS</a:t>
            </a:r>
            <a:endParaRPr lang="en-US" dirty="0"/>
          </a:p>
        </p:txBody>
      </p:sp>
      <p:sp>
        <p:nvSpPr>
          <p:cNvPr id="4" name="Content Placeholder 3"/>
          <p:cNvSpPr>
            <a:spLocks noGrp="1"/>
          </p:cNvSpPr>
          <p:nvPr>
            <p:ph sz="quarter"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DAD </a:t>
            </a:r>
            <a:r>
              <a:rPr lang="en-US" dirty="0" err="1" smtClean="0"/>
              <a:t>Rp</a:t>
            </a:r>
            <a:r>
              <a:rPr lang="en-US" dirty="0" smtClean="0"/>
              <a:t>		HL     </a:t>
            </a:r>
            <a:r>
              <a:rPr lang="en-US" dirty="0" err="1" smtClean="0"/>
              <a:t>HL+Rp</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676400"/>
            <a:ext cx="8733690" cy="337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Left Arrow 4"/>
          <p:cNvSpPr/>
          <p:nvPr/>
        </p:nvSpPr>
        <p:spPr>
          <a:xfrm>
            <a:off x="3886200" y="5334000"/>
            <a:ext cx="228600" cy="76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33138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LOGICAL OPERATIONS</a:t>
            </a:r>
            <a:endParaRPr lang="en-US" dirty="0">
              <a:solidFill>
                <a:srgbClr val="FF0000"/>
              </a:solidFill>
            </a:endParaRPr>
          </a:p>
        </p:txBody>
      </p:sp>
      <p:pic>
        <p:nvPicPr>
          <p:cNvPr id="1126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1828800"/>
            <a:ext cx="5735482" cy="3042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29406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229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900" y="1949450"/>
            <a:ext cx="3124200" cy="296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84337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Rotate instructions</a:t>
            </a:r>
            <a:endParaRPr lang="en-US" dirty="0"/>
          </a:p>
        </p:txBody>
      </p:sp>
      <p:graphicFrame>
        <p:nvGraphicFramePr>
          <p:cNvPr id="4" name="Table 3"/>
          <p:cNvGraphicFramePr>
            <a:graphicFrameLocks noGrp="1"/>
          </p:cNvGraphicFramePr>
          <p:nvPr/>
        </p:nvGraphicFramePr>
        <p:xfrm>
          <a:off x="2628900" y="2855912"/>
          <a:ext cx="3124200" cy="2362200"/>
        </p:xfrm>
        <a:graphic>
          <a:graphicData uri="http://schemas.openxmlformats.org/drawingml/2006/table">
            <a:tbl>
              <a:tblPr/>
              <a:tblGrid>
                <a:gridCol w="1651000"/>
                <a:gridCol w="1473200"/>
              </a:tblGrid>
              <a:tr h="295275">
                <a:tc>
                  <a:txBody>
                    <a:bodyPr/>
                    <a:lstStyle/>
                    <a:p>
                      <a:pPr algn="ctr" fontAlgn="ctr"/>
                      <a:r>
                        <a:rPr lang="en-US" sz="1800" b="1" i="0" u="none" strike="noStrike" dirty="0">
                          <a:solidFill>
                            <a:srgbClr val="FF0000"/>
                          </a:solidFill>
                          <a:effectLst/>
                          <a:latin typeface="Calibri"/>
                        </a:rPr>
                        <a:t>INSTRUCTION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n-US" sz="1800" b="1" i="0" u="none" strike="noStrike">
                          <a:solidFill>
                            <a:srgbClr val="FF0000"/>
                          </a:solidFill>
                          <a:effectLst/>
                          <a:latin typeface="Calibri"/>
                        </a:rPr>
                        <a:t>OPERATION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95275">
                <a:tc>
                  <a:txBody>
                    <a:bodyPr/>
                    <a:lstStyle/>
                    <a:p>
                      <a:pPr algn="l" fontAlgn="ctr"/>
                      <a:r>
                        <a:rPr lang="en-US" sz="1800" b="1" i="0" u="none" strike="noStrike">
                          <a:solidFill>
                            <a:srgbClr val="000000"/>
                          </a:solidFill>
                          <a:effectLst/>
                          <a:latin typeface="Calibri"/>
                        </a:rPr>
                        <a:t>CMP 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1800" b="1" i="0" u="none" strike="noStrike">
                          <a:solidFill>
                            <a:srgbClr val="000000"/>
                          </a:solidFill>
                          <a:effectLst/>
                          <a:latin typeface="Calibri"/>
                        </a:rPr>
                        <a:t>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275">
                <a:tc>
                  <a:txBody>
                    <a:bodyPr/>
                    <a:lstStyle/>
                    <a:p>
                      <a:pPr algn="l" fontAlgn="ctr"/>
                      <a:r>
                        <a:rPr lang="en-US" sz="1800" b="1" i="0" u="none" strike="noStrike">
                          <a:solidFill>
                            <a:srgbClr val="000000"/>
                          </a:solidFill>
                          <a:effectLst/>
                          <a:latin typeface="Calibri"/>
                        </a:rPr>
                        <a:t>CMP 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1800" b="1" i="0" u="none" strike="noStrike">
                          <a:solidFill>
                            <a:srgbClr val="000000"/>
                          </a:solidFill>
                          <a:effectLst/>
                          <a:latin typeface="Calibri"/>
                        </a:rPr>
                        <a:t>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275">
                <a:tc>
                  <a:txBody>
                    <a:bodyPr/>
                    <a:lstStyle/>
                    <a:p>
                      <a:pPr algn="l" fontAlgn="ctr"/>
                      <a:r>
                        <a:rPr lang="en-US" sz="1800" b="1" i="0" u="none" strike="noStrike">
                          <a:solidFill>
                            <a:srgbClr val="000000"/>
                          </a:solidFill>
                          <a:effectLst/>
                          <a:latin typeface="Calibri"/>
                        </a:rPr>
                        <a:t>CPI  8 Bit data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1800" b="1" i="0" u="none" strike="noStrike">
                          <a:solidFill>
                            <a:srgbClr val="000000"/>
                          </a:solidFill>
                          <a:effectLst/>
                          <a:latin typeface="Calibri"/>
                        </a:rPr>
                        <a:t>A- 8 bit data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275">
                <a:tc>
                  <a:txBody>
                    <a:bodyPr/>
                    <a:lstStyle/>
                    <a:p>
                      <a:pPr algn="l" fontAlgn="ctr"/>
                      <a:r>
                        <a:rPr lang="en-US" sz="1800" b="1" i="0" u="none" strike="noStrike">
                          <a:solidFill>
                            <a:srgbClr val="000000"/>
                          </a:solidFill>
                          <a:effectLst/>
                          <a:latin typeface="Calibri"/>
                        </a:rPr>
                        <a:t>RLC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18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275">
                <a:tc>
                  <a:txBody>
                    <a:bodyPr/>
                    <a:lstStyle/>
                    <a:p>
                      <a:pPr algn="l" fontAlgn="ctr"/>
                      <a:r>
                        <a:rPr lang="en-US" sz="1800" b="1" i="0" u="none" strike="noStrike">
                          <a:solidFill>
                            <a:srgbClr val="000000"/>
                          </a:solidFill>
                          <a:effectLst/>
                          <a:latin typeface="Calibri"/>
                        </a:rPr>
                        <a:t>RRC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18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275">
                <a:tc>
                  <a:txBody>
                    <a:bodyPr/>
                    <a:lstStyle/>
                    <a:p>
                      <a:pPr algn="l" fontAlgn="ctr"/>
                      <a:r>
                        <a:rPr lang="en-US" sz="1800" b="1" i="0" u="none" strike="noStrike" dirty="0">
                          <a:solidFill>
                            <a:srgbClr val="000000"/>
                          </a:solidFill>
                          <a:effectLst/>
                          <a:latin typeface="Calibri"/>
                        </a:rPr>
                        <a:t>RAL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18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275">
                <a:tc>
                  <a:txBody>
                    <a:bodyPr/>
                    <a:lstStyle/>
                    <a:p>
                      <a:pPr algn="l" fontAlgn="ctr"/>
                      <a:r>
                        <a:rPr lang="en-US" sz="1800" b="1" i="0" u="none" strike="noStrike">
                          <a:solidFill>
                            <a:srgbClr val="000000"/>
                          </a:solidFill>
                          <a:effectLst/>
                          <a:latin typeface="Calibri"/>
                        </a:rPr>
                        <a:t>RAR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1800" b="1" i="0" u="none" strike="noStrike" dirty="0">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211390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CMP R</a:t>
            </a:r>
            <a:endParaRPr lang="en-US" dirty="0"/>
          </a:p>
        </p:txBody>
      </p:sp>
      <p:sp>
        <p:nvSpPr>
          <p:cNvPr id="3" name="Content Placeholder 2"/>
          <p:cNvSpPr>
            <a:spLocks noGrp="1"/>
          </p:cNvSpPr>
          <p:nvPr>
            <p:ph sz="quarter" idx="1"/>
          </p:nvPr>
        </p:nvSpPr>
        <p:spPr/>
        <p:txBody>
          <a:bodyPr/>
          <a:lstStyle/>
          <a:p>
            <a:r>
              <a:rPr lang="en-US" dirty="0" smtClean="0"/>
              <a:t>The status of carry and zero flag after comparison are given below</a:t>
            </a:r>
          </a:p>
          <a:p>
            <a:r>
              <a:rPr lang="en-US" dirty="0" smtClean="0"/>
              <a:t>i) If (A) &lt; (</a:t>
            </a:r>
            <a:r>
              <a:rPr lang="en-US" dirty="0" err="1" smtClean="0"/>
              <a:t>Reg</a:t>
            </a:r>
            <a:r>
              <a:rPr lang="en-US" dirty="0" smtClean="0"/>
              <a:t>) then the carry flag is set (CF=1)</a:t>
            </a:r>
          </a:p>
          <a:p>
            <a:r>
              <a:rPr lang="en-US" dirty="0" smtClean="0"/>
              <a:t>ii) If </a:t>
            </a:r>
            <a:r>
              <a:rPr lang="en-US" dirty="0"/>
              <a:t>(A) </a:t>
            </a:r>
            <a:r>
              <a:rPr lang="en-US" dirty="0" smtClean="0"/>
              <a:t>&gt; </a:t>
            </a:r>
            <a:r>
              <a:rPr lang="en-US" dirty="0"/>
              <a:t>(</a:t>
            </a:r>
            <a:r>
              <a:rPr lang="en-US" dirty="0" err="1"/>
              <a:t>Reg</a:t>
            </a:r>
            <a:r>
              <a:rPr lang="en-US" dirty="0"/>
              <a:t>) then the carry flag is </a:t>
            </a:r>
            <a:r>
              <a:rPr lang="en-US" dirty="0" smtClean="0"/>
              <a:t>reset or cleared (CF=0)</a:t>
            </a:r>
            <a:endParaRPr lang="en-US" dirty="0"/>
          </a:p>
          <a:p>
            <a:r>
              <a:rPr lang="en-US" dirty="0" smtClean="0"/>
              <a:t>Iii) If </a:t>
            </a:r>
            <a:r>
              <a:rPr lang="en-US" dirty="0"/>
              <a:t>(A) </a:t>
            </a:r>
            <a:r>
              <a:rPr lang="en-US" dirty="0" smtClean="0"/>
              <a:t>= (</a:t>
            </a:r>
            <a:r>
              <a:rPr lang="en-US" dirty="0" err="1"/>
              <a:t>Reg</a:t>
            </a:r>
            <a:r>
              <a:rPr lang="en-US" dirty="0"/>
              <a:t>) then the </a:t>
            </a:r>
            <a:r>
              <a:rPr lang="en-US" dirty="0" smtClean="0"/>
              <a:t>zero </a:t>
            </a:r>
            <a:r>
              <a:rPr lang="en-US" dirty="0"/>
              <a:t>flag is set </a:t>
            </a:r>
            <a:r>
              <a:rPr lang="en-US" dirty="0" smtClean="0"/>
              <a:t>(ZF=1)</a:t>
            </a:r>
          </a:p>
          <a:p>
            <a:pPr marL="0" indent="0">
              <a:buNone/>
            </a:pPr>
            <a:endParaRPr lang="en-US" dirty="0"/>
          </a:p>
          <a:p>
            <a:endParaRPr lang="en-US" dirty="0"/>
          </a:p>
        </p:txBody>
      </p:sp>
    </p:spTree>
    <p:extLst>
      <p:ext uri="{BB962C8B-B14F-4D97-AF65-F5344CB8AC3E}">
        <p14:creationId xmlns:p14="http://schemas.microsoft.com/office/powerpoint/2010/main" val="9652479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Compare register</a:t>
            </a:r>
            <a:endParaRPr lang="en-US" b="1" dirty="0">
              <a:solidFill>
                <a:srgbClr val="FF0000"/>
              </a:solidFill>
            </a:endParaRPr>
          </a:p>
        </p:txBody>
      </p:sp>
      <p:sp>
        <p:nvSpPr>
          <p:cNvPr id="3" name="Content Placeholder 2"/>
          <p:cNvSpPr>
            <a:spLocks noGrp="1"/>
          </p:cNvSpPr>
          <p:nvPr>
            <p:ph sz="quarter" idx="1"/>
          </p:nvPr>
        </p:nvSpPr>
        <p:spPr/>
        <p:txBody>
          <a:bodyPr/>
          <a:lstStyle/>
          <a:p>
            <a:pPr algn="just"/>
            <a:r>
              <a:rPr lang="en-US" dirty="0" smtClean="0"/>
              <a:t>The content of the B-Register is compared with accumulator. The comparison is performed by subtracting the content of the B-Register from the content of the accumulator. The subtraction is performed in the ALU and the result is used to modify the flags and then discarded. The content of the accumulator and the B-Register are not altered</a:t>
            </a:r>
            <a:endParaRPr lang="en-US" dirty="0"/>
          </a:p>
        </p:txBody>
      </p:sp>
    </p:spTree>
    <p:extLst>
      <p:ext uri="{BB962C8B-B14F-4D97-AF65-F5344CB8AC3E}">
        <p14:creationId xmlns:p14="http://schemas.microsoft.com/office/powerpoint/2010/main" val="43686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Compare Register</a:t>
            </a:r>
            <a:endParaRPr lang="en-US" b="1" dirty="0">
              <a:solidFill>
                <a:srgbClr val="FF0000"/>
              </a:solidFill>
            </a:endParaRPr>
          </a:p>
        </p:txBody>
      </p:sp>
      <p:pic>
        <p:nvPicPr>
          <p:cNvPr id="1127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2650" y="1906588"/>
            <a:ext cx="4838700" cy="30480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706861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Compare memory</a:t>
            </a:r>
            <a:endParaRPr lang="en-US" b="1" dirty="0">
              <a:solidFill>
                <a:srgbClr val="FF0000"/>
              </a:solidFill>
            </a:endParaRPr>
          </a:p>
        </p:txBody>
      </p:sp>
      <p:sp>
        <p:nvSpPr>
          <p:cNvPr id="3" name="Content Placeholder 2"/>
          <p:cNvSpPr>
            <a:spLocks noGrp="1"/>
          </p:cNvSpPr>
          <p:nvPr>
            <p:ph sz="quarter" idx="1"/>
          </p:nvPr>
        </p:nvSpPr>
        <p:spPr/>
        <p:txBody>
          <a:bodyPr/>
          <a:lstStyle/>
          <a:p>
            <a:pPr algn="just"/>
            <a:r>
              <a:rPr lang="en-US" dirty="0"/>
              <a:t>The content of the </a:t>
            </a:r>
            <a:r>
              <a:rPr lang="en-US" dirty="0" smtClean="0"/>
              <a:t>memory addressed by HL pair is </a:t>
            </a:r>
            <a:r>
              <a:rPr lang="en-US" dirty="0"/>
              <a:t>compared with accumulator. The comparison is performed by subtracting the content of the B-Register from the content of the accumulator. The subtraction is performed in the ALU and the result is used to modify the flags and then discarded. The content of the accumulator and the </a:t>
            </a:r>
            <a:r>
              <a:rPr lang="en-US" dirty="0" smtClean="0"/>
              <a:t>memory are </a:t>
            </a:r>
            <a:r>
              <a:rPr lang="en-US" dirty="0"/>
              <a:t>not </a:t>
            </a:r>
            <a:r>
              <a:rPr lang="en-US" dirty="0" smtClean="0"/>
              <a:t>altered. All flags are affected by this instruction.</a:t>
            </a:r>
            <a:endParaRPr lang="en-US" dirty="0"/>
          </a:p>
          <a:p>
            <a:pPr algn="just"/>
            <a:endParaRPr lang="en-US" dirty="0"/>
          </a:p>
        </p:txBody>
      </p:sp>
    </p:spTree>
    <p:extLst>
      <p:ext uri="{BB962C8B-B14F-4D97-AF65-F5344CB8AC3E}">
        <p14:creationId xmlns:p14="http://schemas.microsoft.com/office/powerpoint/2010/main" val="3860570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CMP M</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a:t>The status of carry and zero flag after comparison are given below</a:t>
            </a:r>
          </a:p>
          <a:p>
            <a:r>
              <a:rPr lang="en-US" dirty="0"/>
              <a:t>i) If (A) &lt; </a:t>
            </a:r>
            <a:r>
              <a:rPr lang="en-US" dirty="0" smtClean="0"/>
              <a:t>(</a:t>
            </a:r>
            <a:r>
              <a:rPr lang="en-US" dirty="0"/>
              <a:t>M</a:t>
            </a:r>
            <a:r>
              <a:rPr lang="en-US" dirty="0" smtClean="0"/>
              <a:t>) </a:t>
            </a:r>
            <a:r>
              <a:rPr lang="en-US" dirty="0"/>
              <a:t>then the carry flag is set (CF=1)</a:t>
            </a:r>
          </a:p>
          <a:p>
            <a:r>
              <a:rPr lang="en-US" dirty="0"/>
              <a:t>ii) If (A) &gt; </a:t>
            </a:r>
            <a:r>
              <a:rPr lang="en-US" dirty="0" smtClean="0"/>
              <a:t>(</a:t>
            </a:r>
            <a:r>
              <a:rPr lang="en-US" dirty="0"/>
              <a:t>M</a:t>
            </a:r>
            <a:r>
              <a:rPr lang="en-US" dirty="0" smtClean="0"/>
              <a:t>) </a:t>
            </a:r>
            <a:r>
              <a:rPr lang="en-US" dirty="0"/>
              <a:t>then the carry flag is </a:t>
            </a:r>
            <a:r>
              <a:rPr lang="en-US" dirty="0" smtClean="0"/>
              <a:t>reset or cleared </a:t>
            </a:r>
            <a:r>
              <a:rPr lang="en-US" dirty="0"/>
              <a:t>(CF=0)</a:t>
            </a:r>
          </a:p>
          <a:p>
            <a:r>
              <a:rPr lang="en-US" dirty="0"/>
              <a:t>Iii) If (A) = </a:t>
            </a:r>
            <a:r>
              <a:rPr lang="en-US" dirty="0" smtClean="0"/>
              <a:t>(</a:t>
            </a:r>
            <a:r>
              <a:rPr lang="en-US" dirty="0"/>
              <a:t>M</a:t>
            </a:r>
            <a:r>
              <a:rPr lang="en-US" dirty="0" smtClean="0"/>
              <a:t>) </a:t>
            </a:r>
            <a:r>
              <a:rPr lang="en-US" dirty="0"/>
              <a:t>then the zero flag is set (ZF=1)</a:t>
            </a:r>
          </a:p>
          <a:p>
            <a:pPr marL="0" indent="0">
              <a:buNone/>
            </a:pPr>
            <a:endParaRPr lang="en-US" dirty="0"/>
          </a:p>
        </p:txBody>
      </p:sp>
    </p:spTree>
    <p:extLst>
      <p:ext uri="{BB962C8B-B14F-4D97-AF65-F5344CB8AC3E}">
        <p14:creationId xmlns:p14="http://schemas.microsoft.com/office/powerpoint/2010/main" val="2079841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Op-Code &amp; operand</a:t>
            </a:r>
            <a:endParaRPr lang="en-US" dirty="0">
              <a:solidFill>
                <a:srgbClr val="C00000"/>
              </a:solidFill>
            </a:endParaRPr>
          </a:p>
        </p:txBody>
      </p:sp>
      <p:sp>
        <p:nvSpPr>
          <p:cNvPr id="3" name="Content Placeholder 2"/>
          <p:cNvSpPr>
            <a:spLocks noGrp="1"/>
          </p:cNvSpPr>
          <p:nvPr>
            <p:ph sz="quarter" idx="1"/>
          </p:nvPr>
        </p:nvSpPr>
        <p:spPr/>
        <p:txBody>
          <a:bodyPr/>
          <a:lstStyle/>
          <a:p>
            <a:pPr algn="just"/>
            <a:r>
              <a:rPr lang="en-US" dirty="0"/>
              <a:t>An instruction is a command to the microprocessor to perform a given task on specified data. Each instruction has two parts one is the task to be performed called the </a:t>
            </a:r>
            <a:r>
              <a:rPr lang="en-US" b="1" dirty="0"/>
              <a:t>operation code </a:t>
            </a:r>
            <a:r>
              <a:rPr lang="en-US" dirty="0"/>
              <a:t>(op code) and the second is the data to be operated on called the operand. </a:t>
            </a:r>
            <a:endParaRPr lang="en-US" dirty="0" smtClean="0"/>
          </a:p>
          <a:p>
            <a:pPr algn="just"/>
            <a:r>
              <a:rPr lang="en-US" dirty="0" smtClean="0"/>
              <a:t>The </a:t>
            </a:r>
            <a:r>
              <a:rPr lang="en-US" dirty="0"/>
              <a:t>operand (or data) can be specified in various ways. It may include 8-bit (or 16-bit ) data, an internal register, a memory location or an 8-bit (16-bit) address.</a:t>
            </a:r>
          </a:p>
          <a:p>
            <a:endParaRPr lang="en-US" dirty="0"/>
          </a:p>
        </p:txBody>
      </p:sp>
    </p:spTree>
    <p:extLst>
      <p:ext uri="{BB962C8B-B14F-4D97-AF65-F5344CB8AC3E}">
        <p14:creationId xmlns:p14="http://schemas.microsoft.com/office/powerpoint/2010/main" val="34790868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724631258"/>
              </p:ext>
            </p:extLst>
          </p:nvPr>
        </p:nvGraphicFramePr>
        <p:xfrm>
          <a:off x="2082801" y="2493962"/>
          <a:ext cx="4216398" cy="3086100"/>
        </p:xfrm>
        <a:graphic>
          <a:graphicData uri="http://schemas.openxmlformats.org/drawingml/2006/table">
            <a:tbl>
              <a:tblPr/>
              <a:tblGrid>
                <a:gridCol w="609141"/>
                <a:gridCol w="609141"/>
                <a:gridCol w="1170693"/>
                <a:gridCol w="609141"/>
                <a:gridCol w="609141"/>
                <a:gridCol w="609141"/>
              </a:tblGrid>
              <a:tr h="190500">
                <a:tc gridSpan="2">
                  <a:txBody>
                    <a:bodyPr/>
                    <a:lstStyle/>
                    <a:p>
                      <a:pPr algn="ctr" fontAlgn="b"/>
                      <a:r>
                        <a:rPr lang="en-US" sz="1100" b="1" i="0" u="none" strike="noStrike" dirty="0">
                          <a:solidFill>
                            <a:srgbClr val="FF0000"/>
                          </a:solidFill>
                          <a:effectLst/>
                          <a:latin typeface="Calibri"/>
                        </a:rPr>
                        <a:t>Before Execution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100" b="1" i="0" u="none" strike="noStrike">
                          <a:solidFill>
                            <a:srgbClr val="FF0000"/>
                          </a:solidFill>
                          <a:effectLst/>
                          <a:latin typeface="Calibri"/>
                        </a:rPr>
                        <a:t>After Execution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295275">
                <a:tc>
                  <a:txBody>
                    <a:bodyPr/>
                    <a:lstStyle/>
                    <a:p>
                      <a:pPr algn="ctr" fontAlgn="b"/>
                      <a:r>
                        <a:rPr lang="en-US" sz="1600" b="1" i="0" u="none" strike="noStrike">
                          <a:solidFill>
                            <a:srgbClr val="000000"/>
                          </a:solidFill>
                          <a:effectLst/>
                          <a:latin typeface="Calibri"/>
                        </a:rPr>
                        <a: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en-US" sz="1600" b="1" i="0" u="none" strike="noStrike">
                          <a:solidFill>
                            <a:srgbClr val="000000"/>
                          </a:solidFill>
                          <a:effectLst/>
                          <a:latin typeface="Calibri"/>
                        </a:rPr>
                        <a:t>HL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en-US" sz="1600" b="1" i="0" u="none" strike="noStrike">
                          <a:solidFill>
                            <a:srgbClr val="000000"/>
                          </a:solidFill>
                          <a:effectLst/>
                          <a:latin typeface="Calibri"/>
                        </a:rPr>
                        <a:t>HL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295275">
                <a:tc>
                  <a:txBody>
                    <a:bodyPr/>
                    <a:lstStyle/>
                    <a:p>
                      <a:pPr algn="ctr" fontAlgn="ctr"/>
                      <a:r>
                        <a:rPr lang="en-US" sz="16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a:rPr>
                        <a:t>C050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a:rPr>
                        <a:t>0111  1010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a:rPr>
                        <a:t>7A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600" b="1" i="0" u="none" strike="noStrike">
                          <a:solidFill>
                            <a:srgbClr val="000000"/>
                          </a:solidFill>
                          <a:effectLst/>
                          <a:latin typeface="Calibri"/>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Calibri"/>
                        </a:rPr>
                        <a:t>C050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275">
                <a:tc gridSpan="2">
                  <a:txBody>
                    <a:bodyPr/>
                    <a:lstStyle/>
                    <a:p>
                      <a:pPr algn="ctr" fontAlgn="b"/>
                      <a:r>
                        <a:rPr lang="en-US" sz="1100" b="0" i="0" u="none" strike="noStrike">
                          <a:solidFill>
                            <a:srgbClr val="000000"/>
                          </a:solidFill>
                          <a:effectLst/>
                          <a:latin typeface="Calibri"/>
                        </a:rPr>
                        <a:t>MEMORY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1400" b="1" i="0" u="none" strike="noStrike">
                          <a:solidFill>
                            <a:srgbClr val="000000"/>
                          </a:solidFill>
                          <a:effectLst/>
                          <a:latin typeface="Calibri"/>
                        </a:rPr>
                        <a:t>1000  0101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275">
                <a:tc>
                  <a:txBody>
                    <a:bodyPr/>
                    <a:lstStyle/>
                    <a:p>
                      <a:pPr algn="l" fontAlgn="b"/>
                      <a:r>
                        <a:rPr lang="en-US" sz="1100" b="0" i="0" u="none" strike="noStrike">
                          <a:solidFill>
                            <a:srgbClr val="000000"/>
                          </a:solidFill>
                          <a:effectLst/>
                          <a:latin typeface="Calibri"/>
                        </a:rPr>
                        <a:t>7A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CO50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FF0000"/>
                          </a:solidFill>
                          <a:effectLst/>
                          <a:latin typeface="Calibri"/>
                        </a:rPr>
                        <a:t>1000 0110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275">
                <a:tc>
                  <a:txBody>
                    <a:bodyPr/>
                    <a:lstStyle/>
                    <a:p>
                      <a:pPr algn="l" fontAlgn="b"/>
                      <a:r>
                        <a:rPr lang="en-US" sz="1100" b="0" i="0" u="none" strike="noStrike">
                          <a:solidFill>
                            <a:srgbClr val="000000"/>
                          </a:solidFill>
                          <a:effectLst/>
                          <a:latin typeface="Calibri"/>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C051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5275">
                <a:tc>
                  <a:txBody>
                    <a:bodyPr/>
                    <a:lstStyle/>
                    <a:p>
                      <a:pPr algn="l" fontAlgn="b"/>
                      <a:r>
                        <a:rPr lang="en-US" sz="1100" b="1" i="0" u="none" strike="noStrike">
                          <a:solidFill>
                            <a:srgbClr val="000000"/>
                          </a:solidFill>
                          <a:effectLst/>
                          <a:latin typeface="Calibri"/>
                        </a:rPr>
                        <a:t>CF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r" fontAlgn="b"/>
                      <a:r>
                        <a:rPr lang="en-US" sz="11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b"/>
                      <a:r>
                        <a:rPr lang="en-US" sz="1400" b="1" i="0" u="none" strike="noStrike">
                          <a:solidFill>
                            <a:srgbClr val="000000"/>
                          </a:solidFill>
                          <a:effectLst/>
                          <a:latin typeface="Calibri"/>
                        </a:rPr>
                        <a:t>0010  0101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a:rPr>
                        <a:t>CF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r" fontAlgn="b"/>
                      <a:r>
                        <a:rPr lang="en-US" sz="1100" b="0" i="0" u="none" strike="noStrike">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r>
              <a:tr h="295275">
                <a:tc>
                  <a:txBody>
                    <a:bodyPr/>
                    <a:lstStyle/>
                    <a:p>
                      <a:pPr algn="l" fontAlgn="b"/>
                      <a:r>
                        <a:rPr lang="en-US" sz="1100" b="1" i="0" u="none" strike="noStrike">
                          <a:solidFill>
                            <a:srgbClr val="000000"/>
                          </a:solidFill>
                          <a:effectLst/>
                          <a:latin typeface="Calibri"/>
                        </a:rPr>
                        <a:t>PF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r" fontAlgn="b"/>
                      <a:r>
                        <a:rPr lang="en-US" sz="11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b"/>
                      <a:r>
                        <a:rPr lang="en-US" sz="1400" b="1" i="0" u="none" strike="noStrike" dirty="0">
                          <a:solidFill>
                            <a:srgbClr val="FF0000"/>
                          </a:solidFill>
                          <a:effectLst/>
                          <a:latin typeface="Calibri"/>
                        </a:rPr>
                        <a:t>1000 0110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b="1" i="0" u="none" strike="noStrike" dirty="0">
                          <a:solidFill>
                            <a:srgbClr val="000000"/>
                          </a:solidFill>
                          <a:effectLst/>
                          <a:latin typeface="Calibri"/>
                        </a:rPr>
                        <a:t>ADD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a:rPr>
                        <a:t>PF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r" fontAlgn="b"/>
                      <a:r>
                        <a:rPr lang="en-US" sz="1100" b="0"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r>
              <a:tr h="295275">
                <a:tc>
                  <a:txBody>
                    <a:bodyPr/>
                    <a:lstStyle/>
                    <a:p>
                      <a:pPr algn="l" fontAlgn="b"/>
                      <a:r>
                        <a:rPr lang="en-US" sz="1100" b="1" i="0" u="none" strike="noStrike">
                          <a:solidFill>
                            <a:srgbClr val="000000"/>
                          </a:solidFill>
                          <a:effectLst/>
                          <a:latin typeface="Calibri"/>
                        </a:rPr>
                        <a:t>AF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r" fontAlgn="b"/>
                      <a:r>
                        <a:rPr lang="en-US" sz="11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b"/>
                      <a:r>
                        <a:rPr lang="en-US" sz="1400" b="1" i="0" u="none" strike="noStrike">
                          <a:solidFill>
                            <a:srgbClr val="000000"/>
                          </a:solidFill>
                          <a:effectLst/>
                          <a:latin typeface="Calibri"/>
                        </a:rPr>
                        <a:t>1010  1011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a:rPr>
                        <a:t>A 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a:rPr>
                        <a:t>AF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r" fontAlgn="b"/>
                      <a:r>
                        <a:rPr lang="en-US" sz="1100" b="0"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r>
              <a:tr h="295275">
                <a:tc>
                  <a:txBody>
                    <a:bodyPr/>
                    <a:lstStyle/>
                    <a:p>
                      <a:pPr algn="l" fontAlgn="b"/>
                      <a:r>
                        <a:rPr lang="en-US" sz="1100" b="1" i="0" u="none" strike="noStrike">
                          <a:solidFill>
                            <a:srgbClr val="000000"/>
                          </a:solidFill>
                          <a:effectLst/>
                          <a:latin typeface="Calibri"/>
                        </a:rPr>
                        <a:t>ZF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r" fontAlgn="b"/>
                      <a:r>
                        <a:rPr lang="en-US" sz="11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b"/>
                      <a:r>
                        <a:rPr lang="en-US" sz="14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a:rPr>
                        <a:t>ZF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r" fontAlgn="b"/>
                      <a:r>
                        <a:rPr lang="en-US" sz="1100" b="0"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r>
              <a:tr h="238125">
                <a:tc>
                  <a:txBody>
                    <a:bodyPr/>
                    <a:lstStyle/>
                    <a:p>
                      <a:pPr algn="l" fontAlgn="b"/>
                      <a:r>
                        <a:rPr lang="en-US" sz="1100" b="1" i="0" u="none" strike="noStrike">
                          <a:solidFill>
                            <a:srgbClr val="000000"/>
                          </a:solidFill>
                          <a:effectLst/>
                          <a:latin typeface="Calibri"/>
                        </a:rPr>
                        <a:t>SF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r" fontAlgn="b"/>
                      <a:r>
                        <a:rPr lang="en-US" sz="11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b"/>
                      <a:r>
                        <a:rPr lang="en-US" sz="1400" b="1" i="0" u="none" strike="noStrike">
                          <a:solidFill>
                            <a:srgbClr val="000000"/>
                          </a:solidFill>
                          <a:effectLst/>
                          <a:latin typeface="Calibri"/>
                        </a:rPr>
                        <a:t>cc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a:rPr>
                        <a:t>SF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r" fontAlgn="b"/>
                      <a:r>
                        <a:rPr lang="en-US" sz="1100" b="0" i="0" u="none" strike="noStrike" dirty="0">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r>
            </a:tbl>
          </a:graphicData>
        </a:graphic>
      </p:graphicFrame>
    </p:spTree>
    <p:extLst>
      <p:ext uri="{BB962C8B-B14F-4D97-AF65-F5344CB8AC3E}">
        <p14:creationId xmlns:p14="http://schemas.microsoft.com/office/powerpoint/2010/main" val="8440037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Cpi</a:t>
            </a:r>
            <a:r>
              <a:rPr lang="en-US" dirty="0" smtClean="0"/>
              <a:t> d8</a:t>
            </a:r>
            <a:endParaRPr lang="en-US" dirty="0"/>
          </a:p>
        </p:txBody>
      </p:sp>
      <p:sp>
        <p:nvSpPr>
          <p:cNvPr id="3" name="Content Placeholder 2"/>
          <p:cNvSpPr>
            <a:spLocks noGrp="1"/>
          </p:cNvSpPr>
          <p:nvPr>
            <p:ph sz="quarter" idx="1"/>
          </p:nvPr>
        </p:nvSpPr>
        <p:spPr/>
        <p:txBody>
          <a:bodyPr/>
          <a:lstStyle/>
          <a:p>
            <a:r>
              <a:rPr lang="en-US" dirty="0"/>
              <a:t>The </a:t>
            </a:r>
            <a:r>
              <a:rPr lang="en-US" dirty="0" smtClean="0"/>
              <a:t>8-bit data given in the instruction is </a:t>
            </a:r>
            <a:r>
              <a:rPr lang="en-US" dirty="0"/>
              <a:t>compared with accumulator. The comparison is performed by subtracting the content of the B-Register from the content of the accumulator. The subtraction is performed in the ALU and the result is used to modify the flags and then discarded. The content of the accumulator and the memory are not altered. All flags are affected by this instruction.</a:t>
            </a:r>
          </a:p>
          <a:p>
            <a:endParaRPr lang="en-US" dirty="0"/>
          </a:p>
        </p:txBody>
      </p:sp>
    </p:spTree>
    <p:extLst>
      <p:ext uri="{BB962C8B-B14F-4D97-AF65-F5344CB8AC3E}">
        <p14:creationId xmlns:p14="http://schemas.microsoft.com/office/powerpoint/2010/main" val="27835828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Cpi</a:t>
            </a:r>
            <a:r>
              <a:rPr lang="en-US" dirty="0" smtClean="0"/>
              <a:t> d8</a:t>
            </a:r>
            <a:endParaRPr lang="en-US" dirty="0"/>
          </a:p>
        </p:txBody>
      </p:sp>
      <p:sp>
        <p:nvSpPr>
          <p:cNvPr id="3" name="Content Placeholder 2"/>
          <p:cNvSpPr>
            <a:spLocks noGrp="1"/>
          </p:cNvSpPr>
          <p:nvPr>
            <p:ph sz="quarter" idx="1"/>
          </p:nvPr>
        </p:nvSpPr>
        <p:spPr/>
        <p:txBody>
          <a:bodyPr/>
          <a:lstStyle/>
          <a:p>
            <a:r>
              <a:rPr lang="en-US" dirty="0"/>
              <a:t>The status of carry and zero flag after comparison are given below</a:t>
            </a:r>
          </a:p>
          <a:p>
            <a:r>
              <a:rPr lang="en-US" dirty="0"/>
              <a:t>i) If (A) &lt; </a:t>
            </a:r>
            <a:r>
              <a:rPr lang="en-US" dirty="0" smtClean="0"/>
              <a:t>(d8) </a:t>
            </a:r>
            <a:r>
              <a:rPr lang="en-US" dirty="0"/>
              <a:t>then the carry flag is set (CF=1)</a:t>
            </a:r>
          </a:p>
          <a:p>
            <a:r>
              <a:rPr lang="en-US" dirty="0"/>
              <a:t>ii) If (A) &gt; </a:t>
            </a:r>
            <a:r>
              <a:rPr lang="en-US" dirty="0" smtClean="0"/>
              <a:t>(d8) </a:t>
            </a:r>
            <a:r>
              <a:rPr lang="en-US" dirty="0"/>
              <a:t>then the carry flag is reset or cleared (CF=0)</a:t>
            </a:r>
          </a:p>
          <a:p>
            <a:r>
              <a:rPr lang="en-US" dirty="0"/>
              <a:t>Iii) If (A) = </a:t>
            </a:r>
            <a:r>
              <a:rPr lang="en-US" dirty="0" smtClean="0"/>
              <a:t>(d8) </a:t>
            </a:r>
            <a:r>
              <a:rPr lang="en-US" dirty="0"/>
              <a:t>then the zero flag is set (ZF=1)</a:t>
            </a:r>
          </a:p>
          <a:p>
            <a:pPr marL="0" indent="0">
              <a:buNone/>
            </a:pPr>
            <a:endParaRPr lang="en-US" dirty="0"/>
          </a:p>
        </p:txBody>
      </p:sp>
    </p:spTree>
    <p:extLst>
      <p:ext uri="{BB962C8B-B14F-4D97-AF65-F5344CB8AC3E}">
        <p14:creationId xmlns:p14="http://schemas.microsoft.com/office/powerpoint/2010/main" val="25056420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Rlc</a:t>
            </a:r>
            <a:r>
              <a:rPr lang="en-US" dirty="0" smtClean="0"/>
              <a:t> instructions</a:t>
            </a:r>
            <a:endParaRPr lang="en-US" dirty="0"/>
          </a:p>
        </p:txBody>
      </p:sp>
      <p:pic>
        <p:nvPicPr>
          <p:cNvPr id="10242" name="Picture 2" descr="F:\PP Files\Online II Msc\RLC.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2686057" y="819144"/>
            <a:ext cx="3601330" cy="562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4355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Rrc</a:t>
            </a:r>
            <a:r>
              <a:rPr lang="en-US" dirty="0" smtClean="0"/>
              <a:t> instructions</a:t>
            </a:r>
            <a:endParaRPr lang="en-US" dirty="0"/>
          </a:p>
        </p:txBody>
      </p:sp>
      <p:pic>
        <p:nvPicPr>
          <p:cNvPr id="11266" name="Picture 2" descr="F:\PP Files\Online II Msc\RRC.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2724264" y="704736"/>
            <a:ext cx="3352800" cy="5143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8339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Ral</a:t>
            </a:r>
            <a:r>
              <a:rPr lang="en-US" dirty="0" smtClean="0"/>
              <a:t> instructions</a:t>
            </a:r>
            <a:endParaRPr lang="en-US" dirty="0"/>
          </a:p>
        </p:txBody>
      </p:sp>
      <p:pic>
        <p:nvPicPr>
          <p:cNvPr id="12290" name="Picture 2" descr="F:\PP Files\Online II Msc\R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2953283" y="476860"/>
            <a:ext cx="2782519"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4084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Rar</a:t>
            </a:r>
            <a:r>
              <a:rPr lang="en-US" dirty="0" smtClean="0"/>
              <a:t> instructions</a:t>
            </a:r>
            <a:endParaRPr lang="en-US" dirty="0"/>
          </a:p>
        </p:txBody>
      </p:sp>
      <p:pic>
        <p:nvPicPr>
          <p:cNvPr id="10242" name="Picture 2" descr="F:\PP Files\Online II Msc\RA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2895291" y="228909"/>
            <a:ext cx="2896217" cy="655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02501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Other instructions</a:t>
            </a:r>
            <a:endParaRPr lang="en-US" dirty="0">
              <a:solidFill>
                <a:srgbClr val="0070C0"/>
              </a:solidFill>
            </a:endParaRPr>
          </a:p>
        </p:txBody>
      </p:sp>
      <p:sp>
        <p:nvSpPr>
          <p:cNvPr id="3" name="Content Placeholder 2"/>
          <p:cNvSpPr>
            <a:spLocks noGrp="1"/>
          </p:cNvSpPr>
          <p:nvPr>
            <p:ph sz="quarter" idx="1"/>
          </p:nvPr>
        </p:nvSpPr>
        <p:spPr/>
        <p:txBody>
          <a:bodyPr/>
          <a:lstStyle/>
          <a:p>
            <a:r>
              <a:rPr lang="en-US" dirty="0" smtClean="0">
                <a:solidFill>
                  <a:srgbClr val="FF0000"/>
                </a:solidFill>
              </a:rPr>
              <a:t>CMA (Complement accumulator)</a:t>
            </a:r>
          </a:p>
          <a:p>
            <a:pPr marL="0" indent="0">
              <a:buNone/>
            </a:pPr>
            <a:r>
              <a:rPr lang="en-US" dirty="0"/>
              <a:t> </a:t>
            </a:r>
            <a:r>
              <a:rPr lang="en-US" dirty="0" smtClean="0"/>
              <a:t>	The content of the accumulator is 	complemented. No flags are affected.</a:t>
            </a:r>
          </a:p>
          <a:p>
            <a:r>
              <a:rPr lang="en-US" dirty="0" smtClean="0">
                <a:solidFill>
                  <a:srgbClr val="FF0000"/>
                </a:solidFill>
              </a:rPr>
              <a:t>STC (Set Carry)</a:t>
            </a:r>
          </a:p>
          <a:p>
            <a:pPr marL="0" indent="0">
              <a:buNone/>
            </a:pPr>
            <a:r>
              <a:rPr lang="en-US" dirty="0" smtClean="0"/>
              <a:t>	The carry flag is set to 1. Only carry flag is 	affected by this instruction</a:t>
            </a:r>
          </a:p>
          <a:p>
            <a:r>
              <a:rPr lang="en-US" dirty="0" smtClean="0">
                <a:solidFill>
                  <a:srgbClr val="FF0000"/>
                </a:solidFill>
              </a:rPr>
              <a:t>CMC (Complement carry)</a:t>
            </a:r>
          </a:p>
          <a:p>
            <a:pPr marL="0" indent="0">
              <a:buNone/>
            </a:pPr>
            <a:r>
              <a:rPr lang="en-US" dirty="0">
                <a:solidFill>
                  <a:srgbClr val="FF0000"/>
                </a:solidFill>
              </a:rPr>
              <a:t>	</a:t>
            </a:r>
            <a:r>
              <a:rPr lang="en-US" dirty="0" smtClean="0"/>
              <a:t>The carry flag is complemented. Only the 	carry flag is affect </a:t>
            </a:r>
            <a:r>
              <a:rPr lang="en-US" smtClean="0"/>
              <a:t>this instruction.</a:t>
            </a:r>
            <a:endParaRPr lang="en-US" dirty="0">
              <a:solidFill>
                <a:srgbClr val="FF0000"/>
              </a:solidFill>
            </a:endParaRPr>
          </a:p>
        </p:txBody>
      </p:sp>
    </p:spTree>
    <p:extLst>
      <p:ext uri="{BB962C8B-B14F-4D97-AF65-F5344CB8AC3E}">
        <p14:creationId xmlns:p14="http://schemas.microsoft.com/office/powerpoint/2010/main" val="2027272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The 8085 instruction set is classified into the following three groups according to word size or byte size.</a:t>
            </a:r>
          </a:p>
          <a:p>
            <a:endParaRPr lang="en-US" dirty="0"/>
          </a:p>
          <a:p>
            <a:pPr lvl="0"/>
            <a:r>
              <a:rPr lang="en-US" dirty="0"/>
              <a:t>1-byte instruction</a:t>
            </a:r>
          </a:p>
          <a:p>
            <a:pPr lvl="0"/>
            <a:r>
              <a:rPr lang="en-US" dirty="0"/>
              <a:t>2-byte instruction</a:t>
            </a:r>
          </a:p>
          <a:p>
            <a:pPr lvl="0"/>
            <a:r>
              <a:rPr lang="en-US" dirty="0"/>
              <a:t>3-byte instruction</a:t>
            </a:r>
          </a:p>
          <a:p>
            <a:endParaRPr lang="en-US" dirty="0"/>
          </a:p>
        </p:txBody>
      </p:sp>
    </p:spTree>
    <p:extLst>
      <p:ext uri="{BB962C8B-B14F-4D97-AF65-F5344CB8AC3E}">
        <p14:creationId xmlns:p14="http://schemas.microsoft.com/office/powerpoint/2010/main" val="1556557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1752600"/>
            <a:ext cx="7470926"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8174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676400"/>
            <a:ext cx="6797186" cy="342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8103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905000"/>
            <a:ext cx="7080384" cy="3506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2018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Data transfer or copy instructions</a:t>
            </a:r>
            <a:endParaRPr lang="en-US" dirty="0">
              <a:solidFill>
                <a:srgbClr val="FF0000"/>
              </a:solidFill>
            </a:endParaRPr>
          </a:p>
        </p:txBody>
      </p:sp>
      <p:sp>
        <p:nvSpPr>
          <p:cNvPr id="3" name="Content Placeholder 2"/>
          <p:cNvSpPr>
            <a:spLocks noGrp="1"/>
          </p:cNvSpPr>
          <p:nvPr>
            <p:ph sz="quarter" idx="1"/>
          </p:nvPr>
        </p:nvSpPr>
        <p:spPr/>
        <p:txBody>
          <a:bodyPr>
            <a:normAutofit fontScale="77500" lnSpcReduction="20000"/>
          </a:bodyPr>
          <a:lstStyle/>
          <a:p>
            <a:pPr lvl="0" algn="just"/>
            <a:r>
              <a:rPr lang="en-US" dirty="0"/>
              <a:t>One of the primary functions of the microprocessor is copying data, from a register (or I/O or memory) called the </a:t>
            </a:r>
            <a:r>
              <a:rPr lang="en-US" b="1" dirty="0"/>
              <a:t>source</a:t>
            </a:r>
            <a:r>
              <a:rPr lang="en-US" dirty="0"/>
              <a:t>, to another register (or I/O or memory) called the </a:t>
            </a:r>
            <a:r>
              <a:rPr lang="en-US" b="1" dirty="0"/>
              <a:t>destination</a:t>
            </a:r>
            <a:r>
              <a:rPr lang="en-US" dirty="0"/>
              <a:t>. </a:t>
            </a:r>
          </a:p>
          <a:p>
            <a:pPr lvl="0" algn="just"/>
            <a:r>
              <a:rPr lang="en-US" dirty="0"/>
              <a:t>The contents of the source are not transferred, but are copied into the destination register without modifying the contents of the source.</a:t>
            </a:r>
          </a:p>
          <a:p>
            <a:endParaRPr lang="en-US" dirty="0"/>
          </a:p>
          <a:p>
            <a:r>
              <a:rPr lang="en-US" dirty="0"/>
              <a:t>Several instructions are used to copy data. This section is concerned with the following operations.</a:t>
            </a:r>
          </a:p>
          <a:p>
            <a:pPr marL="0" indent="0">
              <a:buNone/>
            </a:pPr>
            <a:r>
              <a:rPr lang="en-US" dirty="0"/>
              <a:t> </a:t>
            </a:r>
          </a:p>
          <a:p>
            <a:r>
              <a:rPr lang="en-US" dirty="0"/>
              <a:t>	MOV	: move			copy a data byte</a:t>
            </a:r>
          </a:p>
          <a:p>
            <a:r>
              <a:rPr lang="en-US" dirty="0"/>
              <a:t>	MVI	: move immediate	</a:t>
            </a:r>
            <a:r>
              <a:rPr lang="en-US" dirty="0" smtClean="0"/>
              <a:t>load </a:t>
            </a:r>
            <a:r>
              <a:rPr lang="en-US" dirty="0"/>
              <a:t>a data byte directly</a:t>
            </a:r>
          </a:p>
          <a:p>
            <a:r>
              <a:rPr lang="en-US" dirty="0"/>
              <a:t>	OUT	: output to port		send a data byte to the </a:t>
            </a:r>
            <a:r>
              <a:rPr lang="en-US" dirty="0" smtClean="0"/>
              <a:t>					output </a:t>
            </a:r>
            <a:r>
              <a:rPr lang="en-US" dirty="0"/>
              <a:t>device</a:t>
            </a:r>
          </a:p>
          <a:p>
            <a:r>
              <a:rPr lang="en-US" dirty="0"/>
              <a:t>	IN	: input from port	</a:t>
            </a:r>
            <a:r>
              <a:rPr lang="en-US" dirty="0" smtClean="0"/>
              <a:t>read </a:t>
            </a:r>
            <a:r>
              <a:rPr lang="en-US" dirty="0"/>
              <a:t>a data byte from </a:t>
            </a:r>
            <a:r>
              <a:rPr lang="en-US" dirty="0" smtClean="0"/>
              <a:t>					an </a:t>
            </a:r>
            <a:r>
              <a:rPr lang="en-US" dirty="0"/>
              <a:t>input device</a:t>
            </a:r>
          </a:p>
          <a:p>
            <a:endParaRPr lang="en-US" dirty="0"/>
          </a:p>
        </p:txBody>
      </p:sp>
    </p:spTree>
    <p:extLst>
      <p:ext uri="{BB962C8B-B14F-4D97-AF65-F5344CB8AC3E}">
        <p14:creationId xmlns:p14="http://schemas.microsoft.com/office/powerpoint/2010/main" val="233123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143000"/>
            <a:ext cx="6477000" cy="4247317"/>
          </a:xfrm>
          <a:prstGeom prst="rect">
            <a:avLst/>
          </a:prstGeom>
        </p:spPr>
        <p:txBody>
          <a:bodyPr wrap="square">
            <a:spAutoFit/>
          </a:bodyPr>
          <a:lstStyle/>
          <a:p>
            <a:pPr algn="just"/>
            <a:r>
              <a:rPr lang="en-US" dirty="0">
                <a:solidFill>
                  <a:srgbClr val="800000"/>
                </a:solidFill>
                <a:latin typeface="arial"/>
              </a:rPr>
              <a:t>The data transfer instructions move data between registers or between memory and registers.</a:t>
            </a:r>
          </a:p>
          <a:p>
            <a:pPr algn="just"/>
            <a:r>
              <a:rPr lang="en-US" b="1" dirty="0">
                <a:solidFill>
                  <a:srgbClr val="800000"/>
                </a:solidFill>
                <a:latin typeface="arial"/>
              </a:rPr>
              <a:t>MOV</a:t>
            </a:r>
            <a:r>
              <a:rPr lang="en-US" dirty="0">
                <a:solidFill>
                  <a:srgbClr val="800000"/>
                </a:solidFill>
                <a:latin typeface="arial"/>
              </a:rPr>
              <a:t> - Move</a:t>
            </a:r>
          </a:p>
          <a:p>
            <a:pPr algn="just"/>
            <a:r>
              <a:rPr lang="en-US" b="1" dirty="0">
                <a:solidFill>
                  <a:srgbClr val="800000"/>
                </a:solidFill>
                <a:latin typeface="arial"/>
              </a:rPr>
              <a:t>MVI</a:t>
            </a:r>
            <a:r>
              <a:rPr lang="en-US" dirty="0">
                <a:solidFill>
                  <a:srgbClr val="800000"/>
                </a:solidFill>
                <a:latin typeface="arial"/>
              </a:rPr>
              <a:t> - Move Immediate</a:t>
            </a:r>
          </a:p>
          <a:p>
            <a:pPr algn="just"/>
            <a:r>
              <a:rPr lang="en-US" b="1" dirty="0">
                <a:solidFill>
                  <a:srgbClr val="800000"/>
                </a:solidFill>
                <a:latin typeface="arial"/>
              </a:rPr>
              <a:t>LDA</a:t>
            </a:r>
            <a:r>
              <a:rPr lang="en-US" dirty="0">
                <a:solidFill>
                  <a:srgbClr val="800000"/>
                </a:solidFill>
                <a:latin typeface="arial"/>
              </a:rPr>
              <a:t> - Load Accumulator Directly from Memory</a:t>
            </a:r>
          </a:p>
          <a:p>
            <a:pPr algn="just"/>
            <a:r>
              <a:rPr lang="en-US" b="1" dirty="0">
                <a:solidFill>
                  <a:srgbClr val="800000"/>
                </a:solidFill>
                <a:latin typeface="arial"/>
              </a:rPr>
              <a:t>STA</a:t>
            </a:r>
            <a:r>
              <a:rPr lang="en-US" dirty="0">
                <a:solidFill>
                  <a:srgbClr val="800000"/>
                </a:solidFill>
                <a:latin typeface="arial"/>
              </a:rPr>
              <a:t> - Store Accumulator Directly in Memory</a:t>
            </a:r>
          </a:p>
          <a:p>
            <a:pPr algn="just"/>
            <a:r>
              <a:rPr lang="en-US" b="1" dirty="0">
                <a:solidFill>
                  <a:srgbClr val="800000"/>
                </a:solidFill>
                <a:latin typeface="arial"/>
              </a:rPr>
              <a:t>LHLD</a:t>
            </a:r>
            <a:r>
              <a:rPr lang="en-US" dirty="0">
                <a:solidFill>
                  <a:srgbClr val="800000"/>
                </a:solidFill>
                <a:latin typeface="arial"/>
              </a:rPr>
              <a:t> - Load H &amp; L Registers Directly from Memory</a:t>
            </a:r>
          </a:p>
          <a:p>
            <a:pPr algn="just"/>
            <a:r>
              <a:rPr lang="en-US" b="1" dirty="0">
                <a:solidFill>
                  <a:srgbClr val="800000"/>
                </a:solidFill>
                <a:latin typeface="arial"/>
              </a:rPr>
              <a:t>SHLD</a:t>
            </a:r>
            <a:r>
              <a:rPr lang="en-US" dirty="0">
                <a:solidFill>
                  <a:srgbClr val="800000"/>
                </a:solidFill>
                <a:latin typeface="arial"/>
              </a:rPr>
              <a:t> - Store H &amp; L Registers Directly in Memory</a:t>
            </a:r>
          </a:p>
          <a:p>
            <a:pPr algn="just"/>
            <a:r>
              <a:rPr lang="en-US" dirty="0">
                <a:solidFill>
                  <a:srgbClr val="800000"/>
                </a:solidFill>
                <a:latin typeface="arial"/>
              </a:rPr>
              <a:t>An 'X' in the name of a data transfer instruction implies that it deals with a register pair (16-bits);</a:t>
            </a:r>
          </a:p>
          <a:p>
            <a:pPr algn="just"/>
            <a:r>
              <a:rPr lang="en-US" b="1" dirty="0">
                <a:solidFill>
                  <a:srgbClr val="800000"/>
                </a:solidFill>
                <a:latin typeface="arial"/>
              </a:rPr>
              <a:t>LXI</a:t>
            </a:r>
            <a:r>
              <a:rPr lang="en-US" dirty="0">
                <a:solidFill>
                  <a:srgbClr val="800000"/>
                </a:solidFill>
                <a:latin typeface="arial"/>
              </a:rPr>
              <a:t> - Load Register Pair with Immediate data</a:t>
            </a:r>
          </a:p>
          <a:p>
            <a:pPr algn="just"/>
            <a:r>
              <a:rPr lang="en-US" b="1" dirty="0">
                <a:solidFill>
                  <a:srgbClr val="800000"/>
                </a:solidFill>
                <a:latin typeface="arial"/>
              </a:rPr>
              <a:t>LDAX</a:t>
            </a:r>
            <a:r>
              <a:rPr lang="en-US" dirty="0">
                <a:solidFill>
                  <a:srgbClr val="800000"/>
                </a:solidFill>
                <a:latin typeface="arial"/>
              </a:rPr>
              <a:t> - Load Accumulator from Address in Register Pair</a:t>
            </a:r>
          </a:p>
          <a:p>
            <a:pPr algn="just"/>
            <a:r>
              <a:rPr lang="en-US" b="1" dirty="0">
                <a:solidFill>
                  <a:srgbClr val="800000"/>
                </a:solidFill>
                <a:latin typeface="arial"/>
              </a:rPr>
              <a:t>STAX</a:t>
            </a:r>
            <a:r>
              <a:rPr lang="en-US" dirty="0">
                <a:solidFill>
                  <a:srgbClr val="800000"/>
                </a:solidFill>
                <a:latin typeface="arial"/>
              </a:rPr>
              <a:t> - Store Accumulator in Address in Register Pair</a:t>
            </a:r>
          </a:p>
          <a:p>
            <a:pPr algn="just"/>
            <a:r>
              <a:rPr lang="en-US" b="1" dirty="0">
                <a:solidFill>
                  <a:srgbClr val="800000"/>
                </a:solidFill>
                <a:latin typeface="arial"/>
              </a:rPr>
              <a:t>XCHG</a:t>
            </a:r>
            <a:r>
              <a:rPr lang="en-US" dirty="0">
                <a:solidFill>
                  <a:srgbClr val="800000"/>
                </a:solidFill>
                <a:latin typeface="arial"/>
              </a:rPr>
              <a:t> - Exchange H &amp; L with D &amp; E</a:t>
            </a:r>
          </a:p>
          <a:p>
            <a:pPr algn="just"/>
            <a:r>
              <a:rPr lang="en-US" b="1" dirty="0">
                <a:solidFill>
                  <a:srgbClr val="800000"/>
                </a:solidFill>
                <a:latin typeface="arial"/>
              </a:rPr>
              <a:t>XTHL</a:t>
            </a:r>
            <a:r>
              <a:rPr lang="en-US" dirty="0">
                <a:solidFill>
                  <a:srgbClr val="800000"/>
                </a:solidFill>
                <a:latin typeface="arial"/>
              </a:rPr>
              <a:t> - Exchange Top of Stack with H &amp; L</a:t>
            </a:r>
            <a:endParaRPr lang="en-US" b="0" i="0" dirty="0">
              <a:solidFill>
                <a:srgbClr val="800000"/>
              </a:solidFill>
              <a:effectLst/>
              <a:latin typeface="arial"/>
            </a:endParaRPr>
          </a:p>
        </p:txBody>
      </p:sp>
    </p:spTree>
    <p:extLst>
      <p:ext uri="{BB962C8B-B14F-4D97-AF65-F5344CB8AC3E}">
        <p14:creationId xmlns:p14="http://schemas.microsoft.com/office/powerpoint/2010/main" val="10239649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1266</TotalTime>
  <Words>937</Words>
  <Application>Microsoft Office PowerPoint</Application>
  <PresentationFormat>On-screen Show (4:3)</PresentationFormat>
  <Paragraphs>208</Paragraphs>
  <Slides>37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Oriel</vt:lpstr>
      <vt:lpstr>Worksheet</vt:lpstr>
      <vt:lpstr>8085 instructions</vt:lpstr>
      <vt:lpstr>8085 Instructions</vt:lpstr>
      <vt:lpstr>Op-Code &amp; operand</vt:lpstr>
      <vt:lpstr>PowerPoint Presentation</vt:lpstr>
      <vt:lpstr>PowerPoint Presentation</vt:lpstr>
      <vt:lpstr>PowerPoint Presentation</vt:lpstr>
      <vt:lpstr>PowerPoint Presentation</vt:lpstr>
      <vt:lpstr>Data transfer or copy instructions</vt:lpstr>
      <vt:lpstr>PowerPoint Presentation</vt:lpstr>
      <vt:lpstr>MOV Rd, Rs</vt:lpstr>
      <vt:lpstr>PowerPoint Presentation</vt:lpstr>
      <vt:lpstr>PowerPoint Presentation</vt:lpstr>
      <vt:lpstr>PowerPoint Presentation</vt:lpstr>
      <vt:lpstr>PowerPoint Presentation</vt:lpstr>
      <vt:lpstr>ARITHMETIC INSTRUCTIONS</vt:lpstr>
      <vt:lpstr>aDDITION</vt:lpstr>
      <vt:lpstr>Opcode    operand  description</vt:lpstr>
      <vt:lpstr>PowerPoint Presentation</vt:lpstr>
      <vt:lpstr>PowerPoint Presentation</vt:lpstr>
      <vt:lpstr>Example</vt:lpstr>
      <vt:lpstr>ARITHMETIC INSTRUCTIONS</vt:lpstr>
      <vt:lpstr>LOGICAL OPERATIONS</vt:lpstr>
      <vt:lpstr>PowerPoint Presentation</vt:lpstr>
      <vt:lpstr>Compare, Rotate instructions</vt:lpstr>
      <vt:lpstr>CMP R</vt:lpstr>
      <vt:lpstr>Compare register</vt:lpstr>
      <vt:lpstr>Compare Register</vt:lpstr>
      <vt:lpstr>Compare memory</vt:lpstr>
      <vt:lpstr>CMP M</vt:lpstr>
      <vt:lpstr>PowerPoint Presentation</vt:lpstr>
      <vt:lpstr>Cpi d8</vt:lpstr>
      <vt:lpstr>Cpi d8</vt:lpstr>
      <vt:lpstr>Rlc instructions</vt:lpstr>
      <vt:lpstr>Rrc instructions</vt:lpstr>
      <vt:lpstr>Ral instructions</vt:lpstr>
      <vt:lpstr>Rar instructions</vt:lpstr>
      <vt:lpstr>Other instructions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Thilak</dc:creator>
  <cp:lastModifiedBy>Thilak</cp:lastModifiedBy>
  <cp:revision>45</cp:revision>
  <dcterms:created xsi:type="dcterms:W3CDTF">2020-08-12T13:19:25Z</dcterms:created>
  <dcterms:modified xsi:type="dcterms:W3CDTF">2020-11-01T05:25:13Z</dcterms:modified>
</cp:coreProperties>
</file>